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8" r:id="rId2"/>
    <p:sldId id="269" r:id="rId3"/>
    <p:sldId id="273" r:id="rId4"/>
    <p:sldId id="274" r:id="rId5"/>
    <p:sldId id="275" r:id="rId6"/>
    <p:sldId id="280" r:id="rId7"/>
    <p:sldId id="278" r:id="rId8"/>
    <p:sldId id="270" r:id="rId9"/>
    <p:sldId id="271" r:id="rId10"/>
    <p:sldId id="276" r:id="rId11"/>
    <p:sldId id="279" r:id="rId12"/>
    <p:sldId id="277" r:id="rId13"/>
    <p:sldId id="266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70"/>
    <a:srgbClr val="608EB5"/>
    <a:srgbClr val="A3C8E3"/>
    <a:srgbClr val="B5ADA6"/>
    <a:srgbClr val="003D79"/>
    <a:srgbClr val="FFE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8" autoAdjust="0"/>
    <p:restoredTop sz="94674"/>
  </p:normalViewPr>
  <p:slideViewPr>
    <p:cSldViewPr>
      <p:cViewPr varScale="1">
        <p:scale>
          <a:sx n="124" d="100"/>
          <a:sy n="124" d="100"/>
        </p:scale>
        <p:origin x="1840" y="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54" d="100"/>
          <a:sy n="54" d="100"/>
        </p:scale>
        <p:origin x="217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6083C-68D2-449E-B700-3C6F48B1EEF7}" type="datetimeFigureOut">
              <a:rPr lang="en-US" smtClean="0"/>
              <a:t>10/4/18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B5244-9716-4337-8091-FD8D68907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84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19295-55E9-4BDF-ADA6-EF59D23951EF}" type="datetimeFigureOut">
              <a:rPr lang="en-US" smtClean="0"/>
              <a:t>10/4/18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0E23F-DF83-4AC6-B3AB-1C69ED384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683169"/>
            <a:ext cx="7772400" cy="1621005"/>
          </a:xfrm>
        </p:spPr>
        <p:txBody>
          <a:bodyPr anchor="t"/>
          <a:lstStyle>
            <a:lvl1pPr algn="ctr">
              <a:defRPr sz="4800" b="1" cap="all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7902" y="3646266"/>
            <a:ext cx="7772400" cy="685800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 i="1" baseline="0">
                <a:solidFill>
                  <a:srgbClr val="608EB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presenter’s name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97902" y="4610910"/>
            <a:ext cx="7784502" cy="1640846"/>
          </a:xfrm>
        </p:spPr>
        <p:txBody>
          <a:bodyPr/>
          <a:lstStyle>
            <a:lvl1pPr marL="0" indent="0" algn="ctr">
              <a:buNone/>
              <a:defRPr sz="3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 (optional)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921" y="469599"/>
            <a:ext cx="2594479" cy="765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94" b="-36"/>
          <a:stretch/>
        </p:blipFill>
        <p:spPr>
          <a:xfrm>
            <a:off x="-11151" y="6593848"/>
            <a:ext cx="9155151" cy="2716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94" b="-36"/>
          <a:stretch/>
        </p:blipFill>
        <p:spPr>
          <a:xfrm flipV="1">
            <a:off x="0" y="0"/>
            <a:ext cx="9144000" cy="304800"/>
          </a:xfrm>
          <a:prstGeom prst="rect">
            <a:avLst/>
          </a:prstGeom>
          <a:scene3d>
            <a:camera prst="orthographicFront">
              <a:rot lat="21299999" lon="0" rev="0"/>
            </a:camera>
            <a:lightRig rig="threePt" dir="t"/>
          </a:scene3d>
        </p:spPr>
      </p:pic>
      <p:cxnSp>
        <p:nvCxnSpPr>
          <p:cNvPr id="12" name="Straight Connector 11"/>
          <p:cNvCxnSpPr/>
          <p:nvPr userDrawn="1"/>
        </p:nvCxnSpPr>
        <p:spPr>
          <a:xfrm>
            <a:off x="-152400" y="3646266"/>
            <a:ext cx="9448800" cy="0"/>
          </a:xfrm>
          <a:prstGeom prst="line">
            <a:avLst/>
          </a:prstGeom>
          <a:ln w="76200">
            <a:solidFill>
              <a:srgbClr val="B5ADA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9692"/>
            <a:ext cx="9144000" cy="4154120"/>
          </a:xfrm>
          <a:prstGeom prst="rect">
            <a:avLst/>
          </a:prstGeom>
          <a:solidFill>
            <a:srgbClr val="A3C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2467146"/>
            <a:ext cx="7772400" cy="1279452"/>
          </a:xfrm>
        </p:spPr>
        <p:txBody>
          <a:bodyPr anchor="t"/>
          <a:lstStyle>
            <a:lvl1pPr algn="ctr">
              <a:defRPr sz="4400" b="1" cap="all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section title  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7700" y="4542957"/>
            <a:ext cx="7772400" cy="585787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 b="1" i="1">
                <a:solidFill>
                  <a:srgbClr val="608EB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subhead (optional)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5943600"/>
            <a:ext cx="1028700" cy="793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94" b="-36"/>
          <a:stretch/>
        </p:blipFill>
        <p:spPr>
          <a:xfrm>
            <a:off x="0" y="4114428"/>
            <a:ext cx="9155151" cy="22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2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 b="1">
                <a:latin typeface="Arial" panose="020B0604020202020204" pitchFamily="34" charset="0"/>
                <a:cs typeface="Arial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itchFamily="34" charset="0"/>
              </a:defRPr>
            </a:lvl3pPr>
            <a:lvl4pPr>
              <a:defRPr>
                <a:latin typeface="Myriad Pro" panose="020B0503030403020204" pitchFamily="34" charset="0"/>
                <a:cs typeface="Arial" pitchFamily="34" charset="0"/>
              </a:defRPr>
            </a:lvl4pPr>
            <a:lvl5pPr>
              <a:defRPr>
                <a:latin typeface="Myriad Pro" panose="020B050303040302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94" b="-36"/>
          <a:stretch/>
        </p:blipFill>
        <p:spPr>
          <a:xfrm>
            <a:off x="0" y="914218"/>
            <a:ext cx="9155151" cy="1525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" y="127233"/>
            <a:ext cx="802323" cy="618893"/>
          </a:xfrm>
          <a:prstGeom prst="rect">
            <a:avLst/>
          </a:prstGeom>
        </p:spPr>
      </p:pic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1143000" y="0"/>
            <a:ext cx="7543800" cy="914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609601" cy="365125"/>
          </a:xfrm>
        </p:spPr>
        <p:txBody>
          <a:bodyPr/>
          <a:lstStyle>
            <a:lvl1pPr algn="ctr">
              <a:defRPr sz="1800" b="1">
                <a:solidFill>
                  <a:srgbClr val="608EB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FF2A46-8568-471A-945C-0EAFC0FCD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4"/>
          </p:nvPr>
        </p:nvSpPr>
        <p:spPr>
          <a:xfrm>
            <a:off x="7239000" y="6492875"/>
            <a:ext cx="1295400" cy="365125"/>
          </a:xfrm>
        </p:spPr>
        <p:txBody>
          <a:bodyPr/>
          <a:lstStyle/>
          <a:p>
            <a:r>
              <a:rPr lang="en-US" sz="1200">
                <a:solidFill>
                  <a:srgbClr val="003A70"/>
                </a:solidFill>
              </a:rPr>
              <a:t>WASHBURN LAW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Myriad Pro" panose="020B0503030403020204" pitchFamily="34" charset="0"/>
              </a:defRPr>
            </a:lvl4pPr>
            <a:lvl5pPr>
              <a:defRPr sz="2000">
                <a:latin typeface="Myriad Pro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Myriad Pro" panose="020B0503030403020204" pitchFamily="34" charset="0"/>
              </a:defRPr>
            </a:lvl4pPr>
            <a:lvl5pPr>
              <a:defRPr sz="1800">
                <a:latin typeface="Myriad Pro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6802"/>
            <a:ext cx="914400" cy="7060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94" b="-36"/>
          <a:stretch/>
        </p:blipFill>
        <p:spPr>
          <a:xfrm>
            <a:off x="0" y="914218"/>
            <a:ext cx="9155151" cy="1525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" y="127233"/>
            <a:ext cx="802323" cy="618893"/>
          </a:xfrm>
          <a:prstGeom prst="rect">
            <a:avLst/>
          </a:prstGeom>
        </p:spPr>
      </p:pic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143000" y="0"/>
            <a:ext cx="7543800" cy="914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609601" cy="365125"/>
          </a:xfrm>
        </p:spPr>
        <p:txBody>
          <a:bodyPr/>
          <a:lstStyle>
            <a:lvl1pPr algn="ctr">
              <a:defRPr sz="1800" b="1">
                <a:solidFill>
                  <a:srgbClr val="608EB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FF2A46-8568-471A-945C-0EAFC0FCD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Footer Placeholder 33"/>
          <p:cNvSpPr>
            <a:spLocks noGrp="1"/>
          </p:cNvSpPr>
          <p:nvPr>
            <p:ph type="ftr" sz="quarter" idx="14"/>
          </p:nvPr>
        </p:nvSpPr>
        <p:spPr>
          <a:xfrm>
            <a:off x="7239000" y="6492875"/>
            <a:ext cx="1295400" cy="365125"/>
          </a:xfrm>
        </p:spPr>
        <p:txBody>
          <a:bodyPr/>
          <a:lstStyle/>
          <a:p>
            <a:r>
              <a:rPr lang="en-US" sz="1200">
                <a:solidFill>
                  <a:srgbClr val="003A70"/>
                </a:solidFill>
              </a:rPr>
              <a:t>WASHBURN LAW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Myriad Pro" panose="020B0503030403020204" pitchFamily="34" charset="0"/>
              </a:defRPr>
            </a:lvl3pPr>
            <a:lvl4pPr>
              <a:defRPr sz="1600">
                <a:latin typeface="Myriad Pro" panose="020B0503030403020204" pitchFamily="34" charset="0"/>
              </a:defRPr>
            </a:lvl4pPr>
            <a:lvl5pPr>
              <a:defRPr sz="1600">
                <a:latin typeface="Myriad Pro" panose="020B0503030403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844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Myriad Pro" panose="020B0503030403020204" pitchFamily="34" charset="0"/>
              </a:defRPr>
            </a:lvl3pPr>
            <a:lvl4pPr>
              <a:defRPr sz="1600">
                <a:latin typeface="Myriad Pro" panose="020B0503030403020204" pitchFamily="34" charset="0"/>
              </a:defRPr>
            </a:lvl4pPr>
            <a:lvl5pPr>
              <a:defRPr sz="1600">
                <a:latin typeface="Myriad Pro" panose="020B0503030403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6802"/>
            <a:ext cx="914400" cy="7060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94" b="-36"/>
          <a:stretch/>
        </p:blipFill>
        <p:spPr>
          <a:xfrm>
            <a:off x="0" y="914218"/>
            <a:ext cx="9155151" cy="1525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" y="127233"/>
            <a:ext cx="802323" cy="618893"/>
          </a:xfrm>
          <a:prstGeom prst="rect">
            <a:avLst/>
          </a:prstGeom>
        </p:spPr>
      </p:pic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1143000" y="0"/>
            <a:ext cx="7543800" cy="914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609601" cy="365125"/>
          </a:xfrm>
        </p:spPr>
        <p:txBody>
          <a:bodyPr/>
          <a:lstStyle>
            <a:lvl1pPr algn="ctr">
              <a:defRPr sz="1800" b="1">
                <a:solidFill>
                  <a:srgbClr val="608EB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FF2A46-8568-471A-945C-0EAFC0FCD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Footer Placeholder 33"/>
          <p:cNvSpPr>
            <a:spLocks noGrp="1"/>
          </p:cNvSpPr>
          <p:nvPr>
            <p:ph type="ftr" sz="quarter" idx="14"/>
          </p:nvPr>
        </p:nvSpPr>
        <p:spPr>
          <a:xfrm>
            <a:off x="7239000" y="6492875"/>
            <a:ext cx="1295400" cy="365125"/>
          </a:xfrm>
        </p:spPr>
        <p:txBody>
          <a:bodyPr/>
          <a:lstStyle/>
          <a:p>
            <a:r>
              <a:rPr lang="en-US" sz="1200">
                <a:solidFill>
                  <a:srgbClr val="003A70"/>
                </a:solidFill>
              </a:rPr>
              <a:t>WASHBURN LAW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34892"/>
            <a:ext cx="5486400" cy="3836987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91200"/>
            <a:ext cx="5486400" cy="381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" y="127233"/>
            <a:ext cx="802323" cy="6188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94" b="-36"/>
          <a:stretch/>
        </p:blipFill>
        <p:spPr>
          <a:xfrm>
            <a:off x="0" y="914218"/>
            <a:ext cx="9155151" cy="152582"/>
          </a:xfrm>
          <a:prstGeom prst="rect">
            <a:avLst/>
          </a:prstGeom>
        </p:spPr>
      </p:pic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609601" cy="365125"/>
          </a:xfrm>
        </p:spPr>
        <p:txBody>
          <a:bodyPr/>
          <a:lstStyle>
            <a:lvl1pPr algn="ctr">
              <a:defRPr sz="1800" b="1">
                <a:solidFill>
                  <a:srgbClr val="608EB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FF2A46-8568-471A-945C-0EAFC0FCD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Footer Placeholder 33"/>
          <p:cNvSpPr>
            <a:spLocks noGrp="1"/>
          </p:cNvSpPr>
          <p:nvPr>
            <p:ph type="ftr" sz="quarter" idx="14"/>
          </p:nvPr>
        </p:nvSpPr>
        <p:spPr>
          <a:xfrm>
            <a:off x="7239000" y="6492875"/>
            <a:ext cx="1295400" cy="365125"/>
          </a:xfrm>
        </p:spPr>
        <p:txBody>
          <a:bodyPr/>
          <a:lstStyle/>
          <a:p>
            <a:r>
              <a:rPr lang="en-US" sz="1200">
                <a:solidFill>
                  <a:srgbClr val="003A70"/>
                </a:solidFill>
              </a:rPr>
              <a:t>WASHBURN LAW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2999" y="0"/>
            <a:ext cx="7620001" cy="914217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1066799" cy="8229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24" y="5332141"/>
            <a:ext cx="685800" cy="68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517" y="5445590"/>
            <a:ext cx="665141" cy="5407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951" y="5385554"/>
            <a:ext cx="657707" cy="6577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58" y="5195665"/>
            <a:ext cx="1654138" cy="10292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512" y="5334000"/>
            <a:ext cx="685800" cy="6858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2243254" y="2298509"/>
            <a:ext cx="68654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>
                <a:solidFill>
                  <a:srgbClr val="003D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Washburn University School of Law</a:t>
            </a:r>
          </a:p>
          <a:p>
            <a:pPr>
              <a:buNone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1700 SW College Ave.</a:t>
            </a:r>
          </a:p>
          <a:p>
            <a:pPr>
              <a:buNone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Topeka, Kansas  66621-0001</a:t>
            </a:r>
          </a:p>
          <a:p>
            <a:pPr>
              <a:buNone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Phone: 785.670.1060</a:t>
            </a:r>
          </a:p>
          <a:p>
            <a:pPr>
              <a:buNone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Phone: 800.927.4529</a:t>
            </a:r>
          </a:p>
          <a:p>
            <a:pPr>
              <a:buNone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washburnlaw.edu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2131538" y="472999"/>
            <a:ext cx="4160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3A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US: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94" b="-36"/>
          <a:stretch/>
        </p:blipFill>
        <p:spPr>
          <a:xfrm>
            <a:off x="0" y="1509822"/>
            <a:ext cx="9155151" cy="270527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3673" r="-91"/>
          <a:stretch/>
        </p:blipFill>
        <p:spPr>
          <a:xfrm>
            <a:off x="0" y="4419600"/>
            <a:ext cx="9151434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19" y="609600"/>
            <a:ext cx="5613793" cy="16573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48" y="2819400"/>
            <a:ext cx="1679337" cy="12954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WASHBURN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F2A46-8568-471A-945C-0EAFC0FCD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50" r:id="rId3"/>
    <p:sldLayoutId id="2147483652" r:id="rId4"/>
    <p:sldLayoutId id="2147483653" r:id="rId5"/>
    <p:sldLayoutId id="2147483657" r:id="rId6"/>
    <p:sldLayoutId id="2147483655" r:id="rId7"/>
    <p:sldLayoutId id="2147483649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03D7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3D7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D7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3D79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D79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D7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.Jackson@rug.nl" TargetMode="External"/><Relationship Id="rId2" Type="http://schemas.openxmlformats.org/officeDocument/2006/relationships/hyperlink" Target="mailto:Janet.Jackson@washburn.edu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152400"/>
            <a:ext cx="2781300" cy="35941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Janet Thompson Jackson</a:t>
            </a:r>
            <a:br>
              <a:rPr lang="en-US" sz="16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Professor of Law</a:t>
            </a:r>
            <a:br>
              <a:rPr lang="en-US" sz="1600" i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16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Interim Co-Director, Washburn Law Clinic</a:t>
            </a:r>
            <a:br>
              <a:rPr lang="en-US" sz="1600" i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16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Director, Small Business and Nonprofit Transactional Clinic</a:t>
            </a:r>
            <a:br>
              <a:rPr lang="en-US" sz="1600" i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16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Visiting Professor,</a:t>
            </a:r>
            <a:br>
              <a:rPr lang="en-US" sz="16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University of Groningen, Law Faculty</a:t>
            </a:r>
            <a:br>
              <a:rPr lang="en-US" sz="16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The Netherlands</a:t>
            </a:r>
            <a:br>
              <a:rPr lang="en-US" sz="1600" i="1" dirty="0">
                <a:solidFill>
                  <a:schemeClr val="tx2">
                    <a:lumMod val="75000"/>
                  </a:schemeClr>
                </a:solidFill>
              </a:rPr>
            </a:br>
            <a:endParaRPr lang="en-US" sz="1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Placeholder 9">
            <a:extLst>
              <a:ext uri="{FF2B5EF4-FFF2-40B4-BE49-F238E27FC236}">
                <a16:creationId xmlns:a16="http://schemas.microsoft.com/office/drawing/2014/main" id="{3FF50009-D325-AE41-BEE4-CDA82FE667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" r="2079" b="-2"/>
          <a:stretch/>
        </p:blipFill>
        <p:spPr>
          <a:xfrm>
            <a:off x="0" y="-21771"/>
            <a:ext cx="5293729" cy="41073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33C187B-2385-674E-B616-D0A2C4EB6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4542957"/>
            <a:ext cx="7772400" cy="12482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i="0" dirty="0">
                <a:solidFill>
                  <a:schemeClr val="tx2">
                    <a:lumMod val="75000"/>
                  </a:schemeClr>
                </a:solidFill>
                <a:cs typeface="+mj-cs"/>
              </a:rPr>
              <a:t>Lessons Learned </a:t>
            </a:r>
            <a:r>
              <a:rPr lang="en-US" sz="3600" i="1" dirty="0">
                <a:solidFill>
                  <a:schemeClr val="tx2">
                    <a:lumMod val="75000"/>
                  </a:schemeClr>
                </a:solidFill>
                <a:cs typeface="+mj-cs"/>
              </a:rPr>
              <a:t>(so far)</a:t>
            </a:r>
          </a:p>
          <a:p>
            <a:pPr>
              <a:lnSpc>
                <a:spcPct val="90000"/>
              </a:lnSpc>
            </a:pPr>
            <a:r>
              <a:rPr lang="en-US" sz="3600" i="0" dirty="0">
                <a:solidFill>
                  <a:schemeClr val="tx2">
                    <a:lumMod val="75000"/>
                  </a:schemeClr>
                </a:solidFill>
                <a:cs typeface="+mj-cs"/>
              </a:rPr>
              <a:t>From Remote Clinical Teaching</a:t>
            </a:r>
          </a:p>
        </p:txBody>
      </p:sp>
    </p:spTree>
    <p:extLst>
      <p:ext uri="{BB962C8B-B14F-4D97-AF65-F5344CB8AC3E}">
        <p14:creationId xmlns:p14="http://schemas.microsoft.com/office/powerpoint/2010/main" val="1085210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264FBE-69BD-624F-A9CF-99F68AEC9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mishaps as teaching moments</a:t>
            </a:r>
          </a:p>
          <a:p>
            <a:pPr lvl="1"/>
            <a:r>
              <a:rPr lang="en-US" dirty="0"/>
              <a:t>Whether it’s a technology problem, a time zone mishap, or something else, put the focus on </a:t>
            </a:r>
            <a:r>
              <a:rPr lang="en-US" i="1" dirty="0"/>
              <a:t>how</a:t>
            </a:r>
            <a:r>
              <a:rPr lang="en-US" dirty="0"/>
              <a:t> you deal with the problem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Think about whether students were impacted differently because of the physical distance and respond accordingly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CFDDF-A4B5-9D44-9A90-FC0589D09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2A46-8568-471A-945C-0EAFC0FCDB7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75F19-3832-5542-BC24-CE21C5A091C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3A70"/>
                </a:solidFill>
              </a:rPr>
              <a:t>WASHBURN LAW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70CD0DB-464E-174B-8A1C-E34DD1B95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sz="3400" dirty="0"/>
            </a:br>
            <a:r>
              <a:rPr lang="en-US" sz="3400" dirty="0"/>
              <a:t>Anticipate failure, and capitalize on it!</a:t>
            </a:r>
            <a:br>
              <a:rPr lang="en-US" sz="3400" dirty="0"/>
            </a:b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594280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8FB58E-16FB-D144-8DFD-E214A365C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Set time boundaries and stick to them, except in emergencies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Clearly define emergencies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 realistic about your level of engagement when it’s the end of your day and the beginning of your student’s day</a:t>
            </a:r>
          </a:p>
          <a:p>
            <a:endParaRPr lang="en-US" dirty="0"/>
          </a:p>
          <a:p>
            <a:r>
              <a:rPr lang="en-US" dirty="0"/>
              <a:t>Be willing to change your daily routine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28F21-A3A4-634E-9CF8-ACAF65D7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2A46-8568-471A-945C-0EAFC0FCDB7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0AB20-9F48-5749-82AE-CE5D2BB123C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1200">
                <a:solidFill>
                  <a:srgbClr val="003A70"/>
                </a:solidFill>
              </a:rPr>
              <a:t>WASHBURN LAW</a:t>
            </a:r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4164A07-CFFA-2D4B-B0C8-F126D852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Time zones are real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01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264FBE-69BD-624F-A9CF-99F68AEC9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dirty="0"/>
              <a:t>Janet Thompson Jackson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Janet.Jackson@washburn.edu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J.Jackson@rug.nl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+31 06 57845693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7030A0"/>
                </a:solidFill>
              </a:rPr>
              <a:t>I’m on:</a:t>
            </a:r>
          </a:p>
          <a:p>
            <a:pPr marL="0" indent="0" algn="ctr">
              <a:buNone/>
            </a:pPr>
            <a:r>
              <a:rPr lang="en-US" i="1" dirty="0" err="1">
                <a:solidFill>
                  <a:srgbClr val="7030A0"/>
                </a:solidFill>
              </a:rPr>
              <a:t>What’sApp</a:t>
            </a:r>
            <a:endParaRPr lang="en-US" i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rgbClr val="7030A0"/>
                </a:solidFill>
              </a:rPr>
              <a:t>Skype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7030A0"/>
                </a:solidFill>
              </a:rPr>
              <a:t>Zoom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7030A0"/>
                </a:solidFill>
              </a:rPr>
              <a:t>Facebook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7030A0"/>
                </a:solidFill>
              </a:rPr>
              <a:t>LinkedIn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CFDDF-A4B5-9D44-9A90-FC0589D09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2A46-8568-471A-945C-0EAFC0FCDB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75F19-3832-5542-BC24-CE21C5A091C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1200">
                <a:solidFill>
                  <a:srgbClr val="003A70"/>
                </a:solidFill>
              </a:rPr>
              <a:t>WASHBURN LAW</a:t>
            </a:r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19FBD2B-0542-8A49-9AFD-9A9D01D7C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Contact Information:</a:t>
            </a:r>
          </a:p>
        </p:txBody>
      </p:sp>
    </p:spTree>
    <p:extLst>
      <p:ext uri="{BB962C8B-B14F-4D97-AF65-F5344CB8AC3E}">
        <p14:creationId xmlns:p14="http://schemas.microsoft.com/office/powerpoint/2010/main" val="1935414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114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01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Leverage what’s already been learned</a:t>
            </a:r>
          </a:p>
          <a:p>
            <a:pPr marL="514350" indent="-514350">
              <a:buAutoNum type="arabicPeriod"/>
            </a:pPr>
            <a:r>
              <a:rPr lang="en-US" dirty="0"/>
              <a:t>Transparency = Comfort</a:t>
            </a:r>
          </a:p>
          <a:p>
            <a:pPr marL="514350" indent="-514350">
              <a:buAutoNum type="arabicPeriod"/>
            </a:pPr>
            <a:r>
              <a:rPr lang="en-US" dirty="0"/>
              <a:t>Know and test your technology</a:t>
            </a:r>
          </a:p>
          <a:p>
            <a:pPr marL="514350" indent="-514350">
              <a:buAutoNum type="arabicPeriod"/>
            </a:pPr>
            <a:r>
              <a:rPr lang="en-US" dirty="0"/>
              <a:t>Make your remote location a PLUS</a:t>
            </a:r>
          </a:p>
          <a:p>
            <a:pPr marL="514350" indent="-514350">
              <a:buAutoNum type="arabicPeriod"/>
            </a:pPr>
            <a:r>
              <a:rPr lang="en-US" dirty="0"/>
              <a:t>Get feedback early and often</a:t>
            </a:r>
          </a:p>
          <a:p>
            <a:pPr marL="514350" indent="-514350">
              <a:buAutoNum type="arabicPeriod"/>
            </a:pPr>
            <a:r>
              <a:rPr lang="en-US" dirty="0"/>
              <a:t>Anticipate failure, and capitalize on it!</a:t>
            </a:r>
          </a:p>
          <a:p>
            <a:pPr marL="514350" indent="-514350">
              <a:buAutoNum type="arabicPeriod"/>
            </a:pPr>
            <a:r>
              <a:rPr lang="en-US" dirty="0"/>
              <a:t>Time zones are real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</a:t>
            </a:r>
            <a:r>
              <a:rPr lang="en-US" i="1" dirty="0"/>
              <a:t>(so far)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2A46-8568-471A-945C-0EAFC0FCDB7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3A70"/>
                </a:solidFill>
              </a:rPr>
              <a:t>WASHBURN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23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07F9DD-5573-EB4F-AA96-CA444620A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had done it before?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Who has researched or written about it?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rules/guidelines need to be followed?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5B594-CC0B-4E49-A863-359CCB97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2A46-8568-471A-945C-0EAFC0FCDB7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215ED-1BA5-714B-A840-18BA20B3E56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3A70"/>
                </a:solidFill>
              </a:rPr>
              <a:t>WASHBURN LAW</a:t>
            </a:r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34B48D2-AAB2-CA41-BE82-5EAE8F6A7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Leverage what’s already been learned</a:t>
            </a:r>
          </a:p>
        </p:txBody>
      </p:sp>
    </p:spTree>
    <p:extLst>
      <p:ext uri="{BB962C8B-B14F-4D97-AF65-F5344CB8AC3E}">
        <p14:creationId xmlns:p14="http://schemas.microsoft.com/office/powerpoint/2010/main" val="163320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7F2438-C16C-8A4B-A0EE-C515BA486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Comfort levels rise with increased transparency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Let your students know what to expect in advance</a:t>
            </a:r>
          </a:p>
          <a:p>
            <a:pPr lvl="1"/>
            <a:r>
              <a:rPr lang="en-US" dirty="0"/>
              <a:t>Provide anonymous and face-to-face opportunities for questions and concerns</a:t>
            </a:r>
          </a:p>
          <a:p>
            <a:pPr lvl="1"/>
            <a:r>
              <a:rPr lang="en-US" dirty="0"/>
              <a:t>Be open about trial and error process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527B73-EEDB-8A4C-BBBB-506D90E66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Transparency = Comfort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4FBF9-2A90-4945-AE66-B80908419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2A46-8568-471A-945C-0EAFC0FCDB7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BD362-42C5-7547-A5FB-5E9D9F18B65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3A70"/>
                </a:solidFill>
              </a:rPr>
              <a:t>WASHBURN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61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264FBE-69BD-624F-A9CF-99F68AEC9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excellent rapport with IT staff</a:t>
            </a:r>
          </a:p>
          <a:p>
            <a:endParaRPr lang="en-US" dirty="0"/>
          </a:p>
          <a:p>
            <a:r>
              <a:rPr lang="en-US" dirty="0"/>
              <a:t>Schedule in-person or online training sessions with IT staff for yourself and your students</a:t>
            </a:r>
          </a:p>
          <a:p>
            <a:endParaRPr lang="en-US" dirty="0"/>
          </a:p>
          <a:p>
            <a:r>
              <a:rPr lang="en-US" dirty="0"/>
              <a:t>Adopt the attitude that no IT questions is a stupid question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199E14-B840-404F-BC83-408FB445C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Know and test your technology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CFDDF-A4B5-9D44-9A90-FC0589D09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2A46-8568-471A-945C-0EAFC0FCDB7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75F19-3832-5542-BC24-CE21C5A091C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3A70"/>
                </a:solidFill>
              </a:rPr>
              <a:t>WASHBURN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910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EBEEE0-DD5F-9F46-98E7-AD6FFBDE5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multiple platforms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Have back-up platforms ready when something goes wrong at the last minute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 open to changing technology midstream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6485A-4928-6940-9C63-18D76142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2A46-8568-471A-945C-0EAFC0FCDB7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E6751-78A2-B146-A45D-8672523E3D5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1200">
                <a:solidFill>
                  <a:srgbClr val="003A70"/>
                </a:solidFill>
              </a:rPr>
              <a:t>WASHBURN LAW</a:t>
            </a:r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F0C1AD39-BA1E-A444-A203-48BC2E9AC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Know and test your technology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47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7B43B0-B677-9C42-BAF3-B06679EAB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 </a:t>
            </a:r>
            <a:r>
              <a:rPr lang="en-US" i="1" dirty="0"/>
              <a:t>will</a:t>
            </a:r>
            <a:r>
              <a:rPr lang="en-US" dirty="0"/>
              <a:t> fail – have a backup plan</a:t>
            </a:r>
          </a:p>
          <a:p>
            <a:pPr lvl="1"/>
            <a:r>
              <a:rPr lang="en-US" dirty="0"/>
              <a:t>Use messaging function of video platform if audio is not working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Use audio alone if video is not working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ALWAYS let IT staff know when you will be online for class, supervision, or other meetings so that they are on call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7516F-5ECF-7C46-BC67-48C66D6C8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2A46-8568-471A-945C-0EAFC0FCDB7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5F2D9-B60D-C542-A813-E2E858C221A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1200">
                <a:solidFill>
                  <a:srgbClr val="003A70"/>
                </a:solidFill>
              </a:rPr>
              <a:t>WASHBURN LAW</a:t>
            </a:r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1A9201E-F7EE-2140-909A-1585A0791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Know and test your technology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8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300FBE-4514-9F49-A7E8-60E496289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br>
              <a:rPr lang="en-US" sz="3200" dirty="0">
                <a:solidFill>
                  <a:schemeClr val="tx1"/>
                </a:solidFill>
                <a:latin typeface="+mj-lt"/>
                <a:cs typeface="+mj-cs"/>
              </a:rPr>
            </a:br>
            <a:br>
              <a:rPr lang="en-US" sz="3200" dirty="0">
                <a:solidFill>
                  <a:schemeClr val="tx1"/>
                </a:solidFill>
                <a:latin typeface="+mj-lt"/>
                <a:cs typeface="+mj-cs"/>
              </a:rPr>
            </a:br>
            <a:br>
              <a:rPr lang="en-US" sz="3200" dirty="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en-US" sz="3200" dirty="0">
                <a:solidFill>
                  <a:schemeClr val="tx1"/>
                </a:solidFill>
                <a:latin typeface="+mj-lt"/>
                <a:cs typeface="+mj-cs"/>
              </a:rPr>
              <a:t>Make your remote location a PLUS</a:t>
            </a:r>
            <a:br>
              <a:rPr lang="en-US" sz="3200" dirty="0">
                <a:solidFill>
                  <a:schemeClr val="tx1"/>
                </a:solidFill>
                <a:latin typeface="+mj-lt"/>
                <a:cs typeface="+mj-cs"/>
              </a:rPr>
            </a:br>
            <a:endParaRPr lang="en-US" sz="3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1490" y="2575034"/>
            <a:ext cx="3840085" cy="346222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-228600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Tell your students stories about your experience</a:t>
            </a:r>
          </a:p>
          <a:p>
            <a:pPr marL="0" indent="-228600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Post pictures and videos for students and colleagues to see</a:t>
            </a:r>
          </a:p>
          <a:p>
            <a:pPr marL="0" indent="-228600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Include guest appearances from local professors, practitioners and students, if possible</a:t>
            </a:r>
          </a:p>
          <a:p>
            <a:pPr marL="0" indent="-228600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Skype or Zoom your students into your local classroom, if possible</a:t>
            </a:r>
          </a:p>
          <a:p>
            <a:pPr marL="0" indent="-228600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Learn from local professors and programs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49149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WASHBURN LAW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206365" y="6356350"/>
            <a:ext cx="87439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F0FF2A46-8568-471A-945C-0EAFC0FCDB75}" type="slidenum">
              <a:rPr lang="en-US" sz="12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algn="r">
                <a:spcAft>
                  <a:spcPts val="600"/>
                </a:spcAft>
                <a:defRPr/>
              </a:pPr>
              <a:t>8</a:t>
            </a:fld>
            <a:endParaRPr lang="en-US" sz="1200" b="0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09030AD-10A8-DD4E-A5EF-C790F73D7B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" r="2205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8178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Written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Survey Monkey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Reflections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Mid-term and Semester-end Evaluations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Face-to-Face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Use supervision as a way to probe students about comfort level of synchronous video meetings</a:t>
            </a:r>
          </a:p>
          <a:p>
            <a:r>
              <a:rPr lang="en-US" dirty="0"/>
              <a:t>Make sure students have easy access to other clinical faculty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Get feedback early and often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2A46-8568-471A-945C-0EAFC0FCDB7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3A70"/>
                </a:solidFill>
              </a:rPr>
              <a:t>WASHBURN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60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</TotalTime>
  <Words>451</Words>
  <Application>Microsoft Macintosh PowerPoint</Application>
  <PresentationFormat>On-screen Show (4:3)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</vt:lpstr>
      <vt:lpstr>Times New Roman</vt:lpstr>
      <vt:lpstr>Office Theme</vt:lpstr>
      <vt:lpstr>Janet Thompson Jackson Professor of Law  Interim Co-Director, Washburn Law Clinic  Director, Small Business and Nonprofit Transactional Clinic  Visiting Professor, University of Groningen, Law Faculty The Netherlands </vt:lpstr>
      <vt:lpstr>Lessons Learned (so far)</vt:lpstr>
      <vt:lpstr>Leverage what’s already been learned</vt:lpstr>
      <vt:lpstr> Transparency = Comfort </vt:lpstr>
      <vt:lpstr> Know and test your technology </vt:lpstr>
      <vt:lpstr> Know and test your technology </vt:lpstr>
      <vt:lpstr> Know and test your technology </vt:lpstr>
      <vt:lpstr>   Make your remote location a PLUS </vt:lpstr>
      <vt:lpstr> Get feedback early and often </vt:lpstr>
      <vt:lpstr> Anticipate failure, and capitalize on it! </vt:lpstr>
      <vt:lpstr> Time zones are real </vt:lpstr>
      <vt:lpstr>Contact Information:</vt:lpstr>
      <vt:lpstr>PowerPoint Presentation</vt:lpstr>
      <vt:lpstr>PowerPoint Presentation</vt:lpstr>
    </vt:vector>
  </TitlesOfParts>
  <Company>Washburn Institute of Technology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Shelia Summers</dc:creator>
  <cp:lastModifiedBy>Microsoft Office User</cp:lastModifiedBy>
  <cp:revision>54</cp:revision>
  <dcterms:created xsi:type="dcterms:W3CDTF">2014-03-23T00:41:02Z</dcterms:created>
  <dcterms:modified xsi:type="dcterms:W3CDTF">2018-10-04T16:53:36Z</dcterms:modified>
</cp:coreProperties>
</file>