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326" r:id="rId2"/>
    <p:sldId id="360" r:id="rId3"/>
    <p:sldId id="361" r:id="rId4"/>
    <p:sldId id="362" r:id="rId5"/>
    <p:sldId id="363" r:id="rId6"/>
    <p:sldId id="364" r:id="rId7"/>
    <p:sldId id="366" r:id="rId8"/>
    <p:sldId id="365" r:id="rId9"/>
    <p:sldId id="367" r:id="rId10"/>
    <p:sldId id="368" r:id="rId11"/>
    <p:sldId id="369" r:id="rId12"/>
    <p:sldId id="372" r:id="rId13"/>
    <p:sldId id="373" r:id="rId14"/>
    <p:sldId id="374" r:id="rId15"/>
    <p:sldId id="375" r:id="rId16"/>
    <p:sldId id="377" r:id="rId17"/>
    <p:sldId id="376" r:id="rId18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9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84597" autoAdjust="0"/>
  </p:normalViewPr>
  <p:slideViewPr>
    <p:cSldViewPr snapToObjects="1" showGuides="1">
      <p:cViewPr varScale="1">
        <p:scale>
          <a:sx n="66" d="100"/>
          <a:sy n="66" d="100"/>
        </p:scale>
        <p:origin x="1692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3B9FCF5B-2C00-4FDB-B9DC-A4C09D7FF55E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07AA98F9-9692-4B04-A2A0-8EC622404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57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F1D76E00-6408-485A-97B5-E305C08F3453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1D067A93-9C45-4637-A210-E3B5367DC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09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D71C7A3-BA93-4694-9219-47703A5F05E2}" type="slidenum">
              <a:rPr lang="en-US" altLang="en-US" smtClean="0">
                <a:latin typeface="Arial" panose="020B0604020202020204" pitchFamily="34" charset="0"/>
              </a:rPr>
              <a:pPr/>
              <a:t>12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673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00200"/>
            <a:ext cx="7772400" cy="1828801"/>
          </a:xfrm>
        </p:spPr>
        <p:txBody>
          <a:bodyPr>
            <a:no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1219199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F6E7A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5791200"/>
            <a:ext cx="3886200" cy="365125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A23B-FDAD-294D-B443-7A438496C5ED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67EA-C6B4-D840-B5A6-5D1C4DBDF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00400"/>
            <a:ext cx="7772400" cy="2057400"/>
          </a:xfrm>
        </p:spPr>
        <p:txBody>
          <a:bodyPr anchor="t">
            <a:normAutofit/>
          </a:bodyPr>
          <a:lstStyle>
            <a:lvl1pPr algn="l">
              <a:defRPr sz="5400" b="0" i="0" cap="none"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000"/>
            <a:ext cx="6781800" cy="977900"/>
          </a:xfrm>
        </p:spPr>
        <p:txBody>
          <a:bodyPr anchor="ctr"/>
          <a:lstStyle>
            <a:lvl1pPr marL="0" indent="0">
              <a:buNone/>
              <a:defRPr sz="2000">
                <a:solidFill>
                  <a:srgbClr val="002B5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2313" y="6356350"/>
            <a:ext cx="2133600" cy="365125"/>
          </a:xfrm>
        </p:spPr>
        <p:txBody>
          <a:bodyPr/>
          <a:lstStyle/>
          <a:p>
            <a:fld id="{0796A23B-FDAD-294D-B443-7A438496C5ED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61113" y="6356350"/>
            <a:ext cx="2133600" cy="365125"/>
          </a:xfrm>
        </p:spPr>
        <p:txBody>
          <a:bodyPr/>
          <a:lstStyle/>
          <a:p>
            <a:fld id="{784267EA-C6B4-D840-B5A6-5D1C4DBDF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A23B-FDAD-294D-B443-7A438496C5ED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67EA-C6B4-D840-B5A6-5D1C4DBDF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068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09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068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A23B-FDAD-294D-B443-7A438496C5ED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67EA-C6B4-D840-B5A6-5D1C4DBDF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A23B-FDAD-294D-B443-7A438496C5ED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67EA-C6B4-D840-B5A6-5D1C4DBDF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A23B-FDAD-294D-B443-7A438496C5ED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67EA-C6B4-D840-B5A6-5D1C4DBDF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25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76400"/>
            <a:ext cx="5111750" cy="4449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008313" cy="3611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A23B-FDAD-294D-B443-7A438496C5ED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67EA-C6B4-D840-B5A6-5D1C4DBDF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2" y="5486400"/>
            <a:ext cx="5164932" cy="452438"/>
          </a:xfrm>
        </p:spPr>
        <p:txBody>
          <a:bodyPr anchor="b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7556" y="1684734"/>
            <a:ext cx="5068888" cy="380166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2" y="5938838"/>
            <a:ext cx="5164932" cy="30956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A23B-FDAD-294D-B443-7A438496C5ED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67EA-C6B4-D840-B5A6-5D1C4DBDF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7315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610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796A23B-FDAD-294D-B443-7A438496C5ED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784267EA-C6B4-D840-B5A6-5D1C4DBDF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000" b="0" i="0" kern="1200">
          <a:solidFill>
            <a:srgbClr val="002B5C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b="0" i="0" kern="1200">
          <a:solidFill>
            <a:srgbClr val="002B5C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rgbClr val="002B5C"/>
          </a:solidFill>
          <a:latin typeface="Georgia"/>
          <a:ea typeface="+mn-ea"/>
          <a:cs typeface="Georg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rgbClr val="002B5C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b="0" i="0" kern="1200">
          <a:solidFill>
            <a:srgbClr val="002B5C"/>
          </a:solidFill>
          <a:latin typeface="Georgia"/>
          <a:ea typeface="+mn-ea"/>
          <a:cs typeface="Georg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b="0" i="0" kern="1200">
          <a:solidFill>
            <a:srgbClr val="002B5C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FWSprogram@nd.ed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hbaguer@nd.ed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law.nd.edu/careers/current-students/public-interest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FWSprogram@nd.ed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hbaguer@nd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 Summer Federal Work-Study Program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7772400" cy="9144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b="1" i="1" dirty="0" smtClean="0">
                <a:latin typeface="+mn-lt"/>
              </a:rPr>
              <a:t>Vinny </a:t>
            </a:r>
            <a:r>
              <a:rPr lang="en-US" sz="2800" b="1" i="1" dirty="0" err="1" smtClean="0">
                <a:latin typeface="+mn-lt"/>
              </a:rPr>
              <a:t>Versagli</a:t>
            </a:r>
            <a:r>
              <a:rPr lang="en-US" sz="2800" b="1" i="1" dirty="0" smtClean="0">
                <a:latin typeface="+mn-lt"/>
              </a:rPr>
              <a:t> &amp; Heidi </a:t>
            </a:r>
            <a:r>
              <a:rPr lang="en-US" sz="2800" b="1" i="1" dirty="0" err="1" smtClean="0">
                <a:latin typeface="+mn-lt"/>
              </a:rPr>
              <a:t>Baguer</a:t>
            </a:r>
            <a:endParaRPr lang="en-US" sz="2800" b="1" i="1" dirty="0" smtClean="0">
              <a:latin typeface="+mn-lt"/>
            </a:endParaRPr>
          </a:p>
          <a:p>
            <a:pPr algn="ctr"/>
            <a:r>
              <a:rPr lang="en-US" sz="2800" b="1" i="1" dirty="0" smtClean="0">
                <a:latin typeface="+mn-lt"/>
              </a:rPr>
              <a:t>February 21, 2018</a:t>
            </a:r>
            <a:endParaRPr lang="en-US" sz="2800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541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 Paperwork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If you are approved to receive FWS funding, you will receive an email from HR prompting you to complete employment paperwork:</a:t>
            </a:r>
          </a:p>
          <a:p>
            <a:pPr lvl="1"/>
            <a:r>
              <a:rPr lang="en-US" dirty="0" smtClean="0">
                <a:latin typeface="+mn-lt"/>
              </a:rPr>
              <a:t>Form I-9 and supporting documents (first-time ND employees)</a:t>
            </a:r>
          </a:p>
          <a:p>
            <a:pPr lvl="2"/>
            <a:r>
              <a:rPr lang="en-US" dirty="0" smtClean="0">
                <a:latin typeface="+mn-lt"/>
              </a:rPr>
              <a:t>Must submit I-9 and show supporting documents to HR in person (200 Grace Hall)</a:t>
            </a:r>
          </a:p>
          <a:p>
            <a:pPr lvl="2"/>
            <a:r>
              <a:rPr lang="en-US" dirty="0" smtClean="0">
                <a:latin typeface="+mn-lt"/>
              </a:rPr>
              <a:t>Supporting documents include:</a:t>
            </a:r>
          </a:p>
          <a:p>
            <a:pPr lvl="3"/>
            <a:r>
              <a:rPr lang="en-US" dirty="0" smtClean="0">
                <a:latin typeface="+mn-lt"/>
              </a:rPr>
              <a:t>Passport; or</a:t>
            </a:r>
          </a:p>
          <a:p>
            <a:pPr lvl="3"/>
            <a:r>
              <a:rPr lang="en-US" dirty="0">
                <a:latin typeface="+mn-lt"/>
              </a:rPr>
              <a:t>D</a:t>
            </a:r>
            <a:r>
              <a:rPr lang="en-US" dirty="0" smtClean="0">
                <a:latin typeface="+mn-lt"/>
              </a:rPr>
              <a:t>river’s license and social security card or birth certificate</a:t>
            </a:r>
          </a:p>
          <a:p>
            <a:pPr lvl="1"/>
            <a:r>
              <a:rPr lang="en-US" dirty="0" smtClean="0">
                <a:latin typeface="+mn-lt"/>
              </a:rPr>
              <a:t>W-4, WH-4, and direct deposit form (first-time ND employees)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917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if I am not eligible for FWS funding?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+mn-lt"/>
              </a:rPr>
              <a:t>You can still apply to receive $1,000 in law school funding.</a:t>
            </a:r>
          </a:p>
          <a:p>
            <a:r>
              <a:rPr lang="en-US" dirty="0" smtClean="0">
                <a:latin typeface="+mn-lt"/>
              </a:rPr>
              <a:t>No new agency agreement is required, but you will need to complete a new student agreement.</a:t>
            </a:r>
          </a:p>
          <a:p>
            <a:r>
              <a:rPr lang="en-US" dirty="0" smtClean="0">
                <a:latin typeface="+mn-lt"/>
              </a:rPr>
              <a:t>Positions must be with non-profit, government, and community based agencies and comport with the Catholic mission of Notre Dame.</a:t>
            </a:r>
          </a:p>
          <a:p>
            <a:r>
              <a:rPr lang="en-US" dirty="0" smtClean="0">
                <a:latin typeface="+mn-lt"/>
              </a:rPr>
              <a:t>If you know you or your position will not be eligible for FWS, you may apply for law school funding initially. (Note: we can only fund 130 students total between FWS and law school funding.)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330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-3454400" y="-2873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514350" algn="l"/>
              </a:tabLs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tabLst>
                <a:tab pos="514350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tabLst>
                <a:tab pos="514350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tabLst>
                <a:tab pos="5143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5143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5143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5143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5143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514350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8131" name="Rectangle 65"/>
          <p:cNvSpPr>
            <a:spLocks noChangeArrowheads="1"/>
          </p:cNvSpPr>
          <p:nvPr/>
        </p:nvSpPr>
        <p:spPr bwMode="auto">
          <a:xfrm>
            <a:off x="4524829" y="2475870"/>
            <a:ext cx="44958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What happened?</a:t>
            </a:r>
            <a:endParaRPr lang="en-US" altLang="en-US" sz="18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Addition of </a:t>
            </a:r>
            <a:r>
              <a:rPr lang="en-US" altLang="en-US" sz="1800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FWS </a:t>
            </a:r>
            <a:r>
              <a:rPr lang="en-US" altLang="en-US" sz="1800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decreases PLUS Loan eligibility by $4,000.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Reason:</a:t>
            </a:r>
            <a:endParaRPr lang="en-US" altLang="en-US" sz="18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No student aid, need-based or otherwise, can surpass the Cost of Attendance.</a:t>
            </a:r>
            <a:r>
              <a:rPr lang="en-US" altLang="en-US" sz="1800" dirty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</a:t>
            </a:r>
            <a:endParaRPr lang="en-US" altLang="en-US" sz="1800" dirty="0" smtClean="0">
              <a:solidFill>
                <a:schemeClr val="tx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solidFill>
                <a:schemeClr val="tx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ct val="0"/>
              </a:spcBef>
              <a:buClrTx/>
              <a:buSzTx/>
              <a:buNone/>
            </a:pPr>
            <a:r>
              <a:rPr lang="en-US" altLang="en-US" sz="1800" b="1" dirty="0" smtClean="0">
                <a:solidFill>
                  <a:srgbClr val="1F497D"/>
                </a:solidFill>
                <a:latin typeface="Calibri"/>
                <a:cs typeface="Times New Roman" panose="02020603050405020304" pitchFamily="18" charset="0"/>
              </a:rPr>
              <a:t>Note:</a:t>
            </a:r>
            <a:endParaRPr lang="en-US" altLang="en-US" sz="1800" dirty="0">
              <a:solidFill>
                <a:srgbClr val="1F497D"/>
              </a:solidFill>
              <a:latin typeface="Calibri"/>
            </a:endParaRPr>
          </a:p>
          <a:p>
            <a:pPr marL="342900" lvl="0" indent="-342900">
              <a:spcBef>
                <a:spcPct val="0"/>
              </a:spcBef>
              <a:buClrTx/>
              <a:buSzTx/>
              <a:buAutoNum type="arabicParenR"/>
            </a:pPr>
            <a:r>
              <a:rPr lang="en-US" altLang="en-US" sz="1800" dirty="0" smtClean="0">
                <a:solidFill>
                  <a:srgbClr val="1F497D"/>
                </a:solidFill>
                <a:latin typeface="Calibri"/>
                <a:cs typeface="Times New Roman" panose="02020603050405020304" pitchFamily="18" charset="0"/>
              </a:rPr>
              <a:t>Assistant rector compensation counts toward student aid.</a:t>
            </a:r>
          </a:p>
          <a:p>
            <a:pPr marL="342900" lvl="0" indent="-342900">
              <a:spcBef>
                <a:spcPct val="0"/>
              </a:spcBef>
              <a:buClrTx/>
              <a:buSzTx/>
              <a:buAutoNum type="arabicParenR"/>
            </a:pPr>
            <a:r>
              <a:rPr lang="en-US" altLang="en-US" sz="1800" dirty="0" smtClean="0">
                <a:solidFill>
                  <a:srgbClr val="1F497D"/>
                </a:solidFill>
                <a:latin typeface="Calibri"/>
                <a:cs typeface="Times New Roman" panose="02020603050405020304" pitchFamily="18" charset="0"/>
              </a:rPr>
              <a:t>If you are currently borrowing the maximum amount for which you are eligible, FWS may not work for you.</a:t>
            </a:r>
            <a:endParaRPr lang="en-US" altLang="en-US" sz="1800" dirty="0">
              <a:solidFill>
                <a:srgbClr val="1F497D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480804"/>
              </p:ext>
            </p:extLst>
          </p:nvPr>
        </p:nvGraphicFramePr>
        <p:xfrm>
          <a:off x="381000" y="2484496"/>
          <a:ext cx="3657600" cy="3769750"/>
        </p:xfrm>
        <a:graphic>
          <a:graphicData uri="http://schemas.openxmlformats.org/drawingml/2006/table">
            <a:tbl>
              <a:tblPr/>
              <a:tblGrid>
                <a:gridCol w="2674044"/>
                <a:gridCol w="983556"/>
              </a:tblGrid>
              <a:tr h="185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Background:</a:t>
                      </a: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Assumed Cost of Attendance:</a:t>
                      </a: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$60,000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Estimated Family Contribution:</a:t>
                      </a: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$0</a:t>
                      </a: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Federal Need-based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Eligibility:</a:t>
                      </a: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$60,000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925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Aid (Before FWS):</a:t>
                      </a: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Law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Fellowship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$10,000</a:t>
                      </a: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Unsubsidized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Direct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Loan:</a:t>
                      </a: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$20,500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Direct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Graduate PLUS Loan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: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$29,500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TOTAL AID:</a:t>
                      </a: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$60,000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925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Aid (with 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$4,000 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FWS):</a:t>
                      </a: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Law Fellowship</a:t>
                      </a: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$10,000</a:t>
                      </a: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Unsubsidized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Direct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Loan</a:t>
                      </a: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$20,500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Direct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Graduate PLUS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Loan</a:t>
                      </a: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$25,500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Federal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Work-Study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$4,000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TOTAL AID:</a:t>
                      </a: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$60,000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89" marR="8389" marT="8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228600" y="274638"/>
            <a:ext cx="7315200" cy="1143000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i="0" kern="1200">
                <a:solidFill>
                  <a:srgbClr val="002B5C"/>
                </a:solidFill>
                <a:latin typeface="Georgia"/>
                <a:ea typeface="+mj-ea"/>
                <a:cs typeface="Georgia"/>
              </a:defRPr>
            </a:lvl1pPr>
          </a:lstStyle>
          <a:p>
            <a:r>
              <a:rPr lang="en-US" dirty="0" smtClean="0"/>
              <a:t>How does FWS impact my loan eligibility?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1600200"/>
            <a:ext cx="8610600" cy="73717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b="0" i="0" kern="1200">
                <a:solidFill>
                  <a:srgbClr val="002B5C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b="0" i="0" kern="1200">
                <a:solidFill>
                  <a:srgbClr val="002B5C"/>
                </a:solidFill>
                <a:latin typeface="Georgia"/>
                <a:ea typeface="+mn-ea"/>
                <a:cs typeface="Georgi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rgbClr val="002B5C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b="0" i="0" kern="1200">
                <a:solidFill>
                  <a:srgbClr val="002B5C"/>
                </a:solidFill>
                <a:latin typeface="Georgia"/>
                <a:ea typeface="+mn-ea"/>
                <a:cs typeface="Georgi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b="0" i="0" kern="1200">
                <a:solidFill>
                  <a:srgbClr val="002B5C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latin typeface="+mn-lt"/>
              </a:rPr>
              <a:t>FWS will reduce your maximum loan eligibility for the upcoming academic year:</a:t>
            </a:r>
          </a:p>
        </p:txBody>
      </p:sp>
    </p:spTree>
    <p:extLst>
      <p:ext uri="{BB962C8B-B14F-4D97-AF65-F5344CB8AC3E}">
        <p14:creationId xmlns:p14="http://schemas.microsoft.com/office/powerpoint/2010/main" val="15503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Hours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+mn-lt"/>
              </a:rPr>
              <a:t>FWS requires that a student complete 320 hours of work for his or her agency.</a:t>
            </a:r>
          </a:p>
          <a:p>
            <a:pPr lvl="1"/>
            <a:r>
              <a:rPr lang="en-US" dirty="0" smtClean="0">
                <a:latin typeface="+mn-lt"/>
              </a:rPr>
              <a:t>You must complete midpoint and final hours verification forms and submit them </a:t>
            </a:r>
            <a:r>
              <a:rPr lang="en-US" dirty="0">
                <a:latin typeface="+mn-lt"/>
              </a:rPr>
              <a:t>to </a:t>
            </a:r>
            <a:r>
              <a:rPr lang="en-US" dirty="0" smtClean="0">
                <a:latin typeface="+mn-lt"/>
                <a:hlinkClick r:id="rId2"/>
              </a:rPr>
              <a:t>FWSprogram@nd.edu</a:t>
            </a:r>
            <a:r>
              <a:rPr lang="en-US" dirty="0" smtClean="0">
                <a:latin typeface="+mn-lt"/>
              </a:rPr>
              <a:t>.</a:t>
            </a:r>
          </a:p>
          <a:p>
            <a:pPr lvl="2"/>
            <a:r>
              <a:rPr lang="en-US" dirty="0" smtClean="0">
                <a:latin typeface="+mn-lt"/>
              </a:rPr>
              <a:t>Midpoint hours verification forms are due on July 6.</a:t>
            </a:r>
          </a:p>
          <a:p>
            <a:pPr lvl="2"/>
            <a:r>
              <a:rPr lang="en-US" dirty="0" smtClean="0">
                <a:latin typeface="+mn-lt"/>
              </a:rPr>
              <a:t>Final hours verification forms are due on August 10.</a:t>
            </a:r>
          </a:p>
          <a:p>
            <a:pPr lvl="1"/>
            <a:r>
              <a:rPr lang="en-US" dirty="0" smtClean="0">
                <a:latin typeface="+mn-lt"/>
              </a:rPr>
              <a:t>You cannot work for the University in any other capacity (e.g., research assistant) while you are participating in FWS.</a:t>
            </a:r>
          </a:p>
          <a:p>
            <a:r>
              <a:rPr lang="en-US" dirty="0" smtClean="0">
                <a:latin typeface="+mn-lt"/>
              </a:rPr>
              <a:t>Law school funding requires that a student complete 160 hours of work for his or her agency.</a:t>
            </a:r>
          </a:p>
          <a:p>
            <a:pPr lvl="1"/>
            <a:r>
              <a:rPr lang="en-US" dirty="0" smtClean="0">
                <a:latin typeface="+mn-lt"/>
              </a:rPr>
              <a:t>No hours verification forms are required</a:t>
            </a:r>
          </a:p>
          <a:p>
            <a:pPr lvl="1"/>
            <a:r>
              <a:rPr lang="en-US" dirty="0" smtClean="0">
                <a:latin typeface="+mn-lt"/>
              </a:rPr>
              <a:t>No prohibition on concurrently working as a research assistant</a:t>
            </a:r>
          </a:p>
        </p:txBody>
      </p:sp>
    </p:spTree>
    <p:extLst>
      <p:ext uri="{BB962C8B-B14F-4D97-AF65-F5344CB8AC3E}">
        <p14:creationId xmlns:p14="http://schemas.microsoft.com/office/powerpoint/2010/main" val="201935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FWS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+mn-lt"/>
              </a:rPr>
              <a:t>Payments will be made on or about June 15, June 29, July 13, and July 31.</a:t>
            </a:r>
          </a:p>
          <a:p>
            <a:r>
              <a:rPr lang="en-US" dirty="0" smtClean="0">
                <a:latin typeface="+mn-lt"/>
              </a:rPr>
              <a:t>Payments are subject to FICA and applicable federal and state tax withholdings (i.e., you will receive less than $4,000).</a:t>
            </a:r>
          </a:p>
          <a:p>
            <a:r>
              <a:rPr lang="en-US" dirty="0" smtClean="0">
                <a:latin typeface="+mn-lt"/>
              </a:rPr>
              <a:t>Please direct any questions regarding your payments to Heidi </a:t>
            </a:r>
            <a:r>
              <a:rPr lang="en-US" dirty="0" err="1" smtClean="0">
                <a:latin typeface="+mn-lt"/>
              </a:rPr>
              <a:t>Baguer</a:t>
            </a:r>
            <a:r>
              <a:rPr lang="en-US" dirty="0" smtClean="0">
                <a:latin typeface="+mn-lt"/>
              </a:rPr>
              <a:t> (</a:t>
            </a:r>
            <a:r>
              <a:rPr lang="en-US" dirty="0" smtClean="0">
                <a:latin typeface="+mn-lt"/>
                <a:hlinkClick r:id="rId2"/>
              </a:rPr>
              <a:t>hbaguer@nd.edu</a:t>
            </a:r>
            <a:r>
              <a:rPr lang="en-US" dirty="0" smtClean="0">
                <a:latin typeface="+mn-lt"/>
              </a:rPr>
              <a:t>, 574-631-7542).</a:t>
            </a:r>
          </a:p>
          <a:p>
            <a:r>
              <a:rPr lang="en-US" dirty="0" smtClean="0">
                <a:latin typeface="+mn-lt"/>
              </a:rPr>
              <a:t>Law school funding payments will be made on the same schedule and are also subject to FICA and applicable federal and state tax withholdings.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360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FWS 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+mn-lt"/>
              </a:rPr>
              <a:t>You must complete 320 hours of work – no more, no less.</a:t>
            </a:r>
          </a:p>
          <a:p>
            <a:r>
              <a:rPr lang="en-US" dirty="0" smtClean="0">
                <a:latin typeface="+mn-lt"/>
              </a:rPr>
              <a:t>You cannot work as a research assistant or in any another University position while participating.</a:t>
            </a:r>
          </a:p>
          <a:p>
            <a:r>
              <a:rPr lang="en-US" dirty="0" smtClean="0">
                <a:latin typeface="+mn-lt"/>
              </a:rPr>
              <a:t>You cannot receive both FWS funding and academic credit for your work.</a:t>
            </a:r>
          </a:p>
          <a:p>
            <a:r>
              <a:rPr lang="en-US" dirty="0" smtClean="0">
                <a:latin typeface="+mn-lt"/>
              </a:rPr>
              <a:t>With the exception of up to $1,000 in awards from law school student organizations (e.g., WLF), you cannot receive additional funding from University sources (e.g., CCHR or Church, State and Society Fellowship).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710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can I find the FWS paperwork?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+mn-lt"/>
              </a:rPr>
              <a:t>Heidi will email the entire 1L and 2L classes the Agency Agreement and Student Agreements.</a:t>
            </a:r>
          </a:p>
          <a:p>
            <a:r>
              <a:rPr lang="en-US" dirty="0" smtClean="0">
                <a:latin typeface="+mn-lt"/>
              </a:rPr>
              <a:t>The Agency Agreement, Students Agreements, and Verification Forms will be </a:t>
            </a:r>
            <a:r>
              <a:rPr lang="en-US" dirty="0">
                <a:latin typeface="+mn-lt"/>
              </a:rPr>
              <a:t>posted on the CDO website at </a:t>
            </a:r>
            <a:r>
              <a:rPr lang="en-US" sz="2600" dirty="0">
                <a:latin typeface="+mn-lt"/>
                <a:hlinkClick r:id="rId2"/>
              </a:rPr>
              <a:t>https://law.nd.edu/careers/current-students/public-interest</a:t>
            </a:r>
            <a:r>
              <a:rPr lang="en-US" sz="2600" dirty="0" smtClean="0">
                <a:latin typeface="+mn-lt"/>
                <a:hlinkClick r:id="rId2"/>
              </a:rPr>
              <a:t>/</a:t>
            </a:r>
            <a:r>
              <a:rPr lang="en-US" sz="2600" dirty="0" smtClean="0">
                <a:latin typeface="+mn-lt"/>
              </a:rPr>
              <a:t>.</a:t>
            </a:r>
          </a:p>
          <a:p>
            <a:r>
              <a:rPr lang="en-US" dirty="0" smtClean="0">
                <a:latin typeface="+mn-lt"/>
              </a:rPr>
              <a:t>If you receive FWS funding and need to complete employment paperwork, you will receive an email from HR with instructions on what to complete and where to find it.</a:t>
            </a:r>
          </a:p>
          <a:p>
            <a:pPr lvl="1"/>
            <a:r>
              <a:rPr lang="en-US" dirty="0" smtClean="0">
                <a:latin typeface="+mn-lt"/>
              </a:rPr>
              <a:t>Employment paperwork must be completed before you leave campus.</a:t>
            </a:r>
            <a:endParaRPr lang="en-US" dirty="0">
              <a:latin typeface="+mn-lt"/>
            </a:endParaRPr>
          </a:p>
          <a:p>
            <a:pPr lvl="1"/>
            <a:r>
              <a:rPr lang="en-US" b="1" dirty="0" smtClean="0">
                <a:latin typeface="+mn-lt"/>
              </a:rPr>
              <a:t>If you do not complete your employment paperwork you will not get paid.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1544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b="1" dirty="0" smtClean="0">
                <a:latin typeface="+mn-lt"/>
              </a:rPr>
              <a:t>Questions?</a:t>
            </a:r>
            <a:endParaRPr lang="en-US" sz="6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649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Federal Work-Study?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The Federal Work-Study (FWS) program provides $4,000 in funding for unpaid internships with non-profit, governmental, and community-based agencies.</a:t>
            </a:r>
          </a:p>
          <a:p>
            <a:pPr lvl="1"/>
            <a:r>
              <a:rPr lang="en-US" dirty="0" smtClean="0">
                <a:latin typeface="+mn-lt"/>
              </a:rPr>
              <a:t>FWS funding is not a loan and does not need to be repaid, but it does count as part of your financial aid package.</a:t>
            </a:r>
          </a:p>
          <a:p>
            <a:pPr lvl="1"/>
            <a:r>
              <a:rPr lang="en-US" dirty="0" smtClean="0">
                <a:latin typeface="+mn-lt"/>
              </a:rPr>
              <a:t>FWS funding is taxed as income.</a:t>
            </a:r>
          </a:p>
          <a:p>
            <a:r>
              <a:rPr lang="en-US" dirty="0" smtClean="0">
                <a:latin typeface="+mn-lt"/>
              </a:rPr>
              <a:t>There are 130 FWS positions available to law students, and positions are awarded on a first-come, first-served basis.</a:t>
            </a:r>
          </a:p>
        </p:txBody>
      </p:sp>
    </p:spTree>
    <p:extLst>
      <p:ext uri="{BB962C8B-B14F-4D97-AF65-F5344CB8AC3E}">
        <p14:creationId xmlns:p14="http://schemas.microsoft.com/office/powerpoint/2010/main" val="345152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What positions </a:t>
            </a:r>
            <a:r>
              <a:rPr lang="en-US" dirty="0" smtClean="0"/>
              <a:t>are eligible for FWS funding?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Non-profit, government, and community-based agencies in the United States</a:t>
            </a:r>
          </a:p>
          <a:p>
            <a:r>
              <a:rPr lang="en-US" dirty="0" smtClean="0">
                <a:latin typeface="+mn-lt"/>
              </a:rPr>
              <a:t>Services must be open to and used by the public</a:t>
            </a:r>
          </a:p>
          <a:p>
            <a:r>
              <a:rPr lang="en-US" dirty="0" smtClean="0">
                <a:latin typeface="+mn-lt"/>
              </a:rPr>
              <a:t>Work must be in the public interest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and benefit the community, particularly low-income individuals</a:t>
            </a:r>
          </a:p>
          <a:p>
            <a:r>
              <a:rPr lang="en-US" dirty="0" smtClean="0">
                <a:latin typeface="+mn-lt"/>
              </a:rPr>
              <a:t>Work cannot involve political activity or be specific to one political party</a:t>
            </a:r>
          </a:p>
          <a:p>
            <a:r>
              <a:rPr lang="en-US" dirty="0" smtClean="0">
                <a:latin typeface="+mn-lt"/>
              </a:rPr>
              <a:t>Work cannot be purely religious in nature</a:t>
            </a:r>
          </a:p>
        </p:txBody>
      </p:sp>
    </p:spTree>
    <p:extLst>
      <p:ext uri="{BB962C8B-B14F-4D97-AF65-F5344CB8AC3E}">
        <p14:creationId xmlns:p14="http://schemas.microsoft.com/office/powerpoint/2010/main" val="148567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eligible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Legal aid societies</a:t>
            </a:r>
          </a:p>
          <a:p>
            <a:r>
              <a:rPr lang="en-US" dirty="0" smtClean="0">
                <a:latin typeface="+mn-lt"/>
              </a:rPr>
              <a:t>Public defender’s offices</a:t>
            </a:r>
          </a:p>
          <a:p>
            <a:r>
              <a:rPr lang="en-US" dirty="0" smtClean="0">
                <a:latin typeface="+mn-lt"/>
              </a:rPr>
              <a:t>Prosecutor’s offices</a:t>
            </a:r>
          </a:p>
          <a:p>
            <a:r>
              <a:rPr lang="en-US" dirty="0" smtClean="0">
                <a:latin typeface="+mn-lt"/>
              </a:rPr>
              <a:t>Attorney general’s offices</a:t>
            </a:r>
          </a:p>
          <a:p>
            <a:r>
              <a:rPr lang="en-US" dirty="0" smtClean="0">
                <a:latin typeface="+mn-lt"/>
              </a:rPr>
              <a:t>Government agencies</a:t>
            </a:r>
          </a:p>
          <a:p>
            <a:r>
              <a:rPr lang="en-US" dirty="0" smtClean="0">
                <a:latin typeface="+mn-lt"/>
              </a:rPr>
              <a:t>Judges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740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ineligible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Democratic/Republican National Committee</a:t>
            </a:r>
          </a:p>
          <a:p>
            <a:r>
              <a:rPr lang="en-US" dirty="0" smtClean="0">
                <a:latin typeface="+mn-lt"/>
              </a:rPr>
              <a:t>College/university general counsel’s offices</a:t>
            </a:r>
          </a:p>
          <a:p>
            <a:r>
              <a:rPr lang="en-US" dirty="0" smtClean="0">
                <a:latin typeface="+mn-lt"/>
              </a:rPr>
              <a:t>Agencies outside of the United States</a:t>
            </a:r>
          </a:p>
          <a:p>
            <a:r>
              <a:rPr lang="en-US" dirty="0" smtClean="0">
                <a:latin typeface="+mn-lt"/>
              </a:rPr>
              <a:t>Senators/congresspersons offices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371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apply for FWS funding?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+mn-lt"/>
              </a:rPr>
              <a:t>Step 1: Find a summer internship (We are happy to help!)</a:t>
            </a:r>
          </a:p>
          <a:p>
            <a:r>
              <a:rPr lang="en-US" dirty="0" smtClean="0">
                <a:latin typeface="+mn-lt"/>
              </a:rPr>
              <a:t>Step 2: Send your summer employer the Agency Agreement to be completed and signed.</a:t>
            </a:r>
          </a:p>
          <a:p>
            <a:pPr lvl="1"/>
            <a:r>
              <a:rPr lang="en-US" dirty="0" smtClean="0">
                <a:latin typeface="+mn-lt"/>
              </a:rPr>
              <a:t>We have a cover letter you may include with it explaining the FWS program to them.</a:t>
            </a:r>
          </a:p>
          <a:p>
            <a:r>
              <a:rPr lang="en-US" dirty="0" smtClean="0">
                <a:latin typeface="+mn-lt"/>
              </a:rPr>
              <a:t>Step 3: Review and sign the Student Agreement (there are different agreements for rising 2Ls and rising 3Ls).</a:t>
            </a:r>
          </a:p>
          <a:p>
            <a:r>
              <a:rPr lang="en-US" dirty="0" smtClean="0">
                <a:latin typeface="+mn-lt"/>
              </a:rPr>
              <a:t>Step 4: Submit your completed and signed Agency Agreement (including Exhibit A) and Student Agreement to </a:t>
            </a:r>
            <a:r>
              <a:rPr lang="en-US" dirty="0" smtClean="0">
                <a:latin typeface="+mn-lt"/>
                <a:hlinkClick r:id="rId2"/>
              </a:rPr>
              <a:t>FWSprogram@nd.edu</a:t>
            </a:r>
            <a:endParaRPr lang="en-US" dirty="0" smtClean="0">
              <a:latin typeface="+mn-lt"/>
            </a:endParaRPr>
          </a:p>
          <a:p>
            <a:pPr lvl="1"/>
            <a:r>
              <a:rPr lang="en-US" dirty="0" smtClean="0">
                <a:latin typeface="+mn-lt"/>
              </a:rPr>
              <a:t>Applications are processed on first-come, first-served basis -- a wait-list will be started once we receive 130 applications.</a:t>
            </a:r>
          </a:p>
          <a:p>
            <a:pPr lvl="1"/>
            <a:r>
              <a:rPr lang="en-US" dirty="0" smtClean="0">
                <a:latin typeface="+mn-lt"/>
              </a:rPr>
              <a:t>The final deadline to submit an application is April 12.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510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do I need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Complete and file </a:t>
            </a:r>
            <a:r>
              <a:rPr lang="en-US" dirty="0" smtClean="0">
                <a:latin typeface="+mn-lt"/>
              </a:rPr>
              <a:t>your </a:t>
            </a:r>
            <a:r>
              <a:rPr lang="en-US" dirty="0" smtClean="0">
                <a:latin typeface="+mn-lt"/>
              </a:rPr>
              <a:t>2018/2019 FAFSA by no later than March 31</a:t>
            </a:r>
            <a:r>
              <a:rPr lang="en-US" dirty="0" smtClean="0">
                <a:latin typeface="+mn-lt"/>
              </a:rPr>
              <a:t>.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When completing your FAFSA, use the IRS Data Retrieval Tool to import your federal tax return.</a:t>
            </a:r>
          </a:p>
          <a:p>
            <a:pPr lvl="1"/>
            <a:r>
              <a:rPr lang="en-US" dirty="0" smtClean="0">
                <a:latin typeface="+mn-lt"/>
              </a:rPr>
              <a:t>The Office of Financial Aid strongly recommends this as it streamlines completion of federal verification requirements.</a:t>
            </a:r>
          </a:p>
          <a:p>
            <a:pPr lvl="1"/>
            <a:r>
              <a:rPr lang="en-US" dirty="0" smtClean="0">
                <a:latin typeface="+mn-lt"/>
              </a:rPr>
              <a:t>You will use your 2016 federal tax return for your 2018/2019 FAFSA.</a:t>
            </a:r>
          </a:p>
          <a:p>
            <a:r>
              <a:rPr lang="en-US" dirty="0" smtClean="0">
                <a:latin typeface="+mn-lt"/>
              </a:rPr>
              <a:t>You </a:t>
            </a:r>
            <a:r>
              <a:rPr lang="en-US" dirty="0" smtClean="0">
                <a:latin typeface="+mn-lt"/>
              </a:rPr>
              <a:t>must have a demonstrated financial need based on your FAFSA to be eligible for FWS funding.</a:t>
            </a:r>
          </a:p>
        </p:txBody>
      </p:sp>
    </p:spTree>
    <p:extLst>
      <p:ext uri="{BB962C8B-B14F-4D97-AF65-F5344CB8AC3E}">
        <p14:creationId xmlns:p14="http://schemas.microsoft.com/office/powerpoint/2010/main" val="175526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after I submit my application?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There are two steps to approving a student to receive FWS funding, both of which are completed by the Office of Financial Aid.</a:t>
            </a:r>
          </a:p>
          <a:p>
            <a:pPr lvl="1"/>
            <a:r>
              <a:rPr lang="en-US" dirty="0" smtClean="0">
                <a:latin typeface="+mn-lt"/>
              </a:rPr>
              <a:t>Step 1: Position Eligibility</a:t>
            </a:r>
          </a:p>
          <a:p>
            <a:pPr lvl="2"/>
            <a:r>
              <a:rPr lang="en-US" dirty="0" smtClean="0">
                <a:latin typeface="+mn-lt"/>
              </a:rPr>
              <a:t>We will send your Agency Agreement to the Office of Financial Aid for review and approval of your position.</a:t>
            </a:r>
          </a:p>
          <a:p>
            <a:pPr lvl="2"/>
            <a:r>
              <a:rPr lang="en-US" dirty="0" smtClean="0">
                <a:latin typeface="+mn-lt"/>
              </a:rPr>
              <a:t>These reviews will be conducted on a rolling basis beginning immediately.</a:t>
            </a:r>
          </a:p>
          <a:p>
            <a:pPr lvl="1"/>
            <a:r>
              <a:rPr lang="en-US" dirty="0" smtClean="0">
                <a:latin typeface="+mn-lt"/>
              </a:rPr>
              <a:t>Step 2: Financial Eligibility</a:t>
            </a:r>
          </a:p>
          <a:p>
            <a:pPr lvl="2"/>
            <a:r>
              <a:rPr lang="en-US" dirty="0" smtClean="0">
                <a:latin typeface="+mn-lt"/>
              </a:rPr>
              <a:t>The Office of Financial Aid will begin making determinations regarding financial eligibility in April and plans to conclude by April 12.</a:t>
            </a:r>
          </a:p>
          <a:p>
            <a:pPr lvl="2"/>
            <a:r>
              <a:rPr lang="en-US" dirty="0" smtClean="0">
                <a:latin typeface="+mn-lt"/>
              </a:rPr>
              <a:t>You must have filed your </a:t>
            </a:r>
            <a:r>
              <a:rPr lang="en-US" dirty="0" smtClean="0">
                <a:latin typeface="+mn-lt"/>
              </a:rPr>
              <a:t>FAFSA </a:t>
            </a:r>
            <a:r>
              <a:rPr lang="en-US" dirty="0" smtClean="0">
                <a:latin typeface="+mn-lt"/>
              </a:rPr>
              <a:t>by March 31.</a:t>
            </a:r>
          </a:p>
        </p:txBody>
      </p:sp>
    </p:spTree>
    <p:extLst>
      <p:ext uri="{BB962C8B-B14F-4D97-AF65-F5344CB8AC3E}">
        <p14:creationId xmlns:p14="http://schemas.microsoft.com/office/powerpoint/2010/main" val="296868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will I know if I have been approved?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+mn-lt"/>
              </a:rPr>
              <a:t>We will send you notice by email when: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>
                <a:latin typeface="+mn-lt"/>
              </a:rPr>
              <a:t>W</a:t>
            </a:r>
            <a:r>
              <a:rPr lang="en-US" dirty="0" smtClean="0">
                <a:latin typeface="+mn-lt"/>
              </a:rPr>
              <a:t>e receive your application and confirm that it has been completed correctly.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>
                <a:latin typeface="+mn-lt"/>
              </a:rPr>
              <a:t>We receive confirmation from the Office of Financial Aid that your position is eligible for FWS.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>
                <a:latin typeface="+mn-lt"/>
              </a:rPr>
              <a:t>We receive confirmation from the Office of Financial Aid that they have determined you are financially eligible to receive FWS.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If you have any questions throughout the process, please contact Heidi </a:t>
            </a:r>
            <a:r>
              <a:rPr lang="en-US" dirty="0" err="1" smtClean="0">
                <a:latin typeface="+mn-lt"/>
              </a:rPr>
              <a:t>Baguer</a:t>
            </a:r>
            <a:r>
              <a:rPr lang="en-US" dirty="0" smtClean="0">
                <a:latin typeface="+mn-lt"/>
              </a:rPr>
              <a:t> (</a:t>
            </a:r>
            <a:r>
              <a:rPr lang="en-US" dirty="0" smtClean="0">
                <a:latin typeface="+mn-lt"/>
                <a:hlinkClick r:id="rId2"/>
              </a:rPr>
              <a:t>hbaguer@nd.edu</a:t>
            </a:r>
            <a:r>
              <a:rPr lang="en-US" dirty="0" smtClean="0">
                <a:latin typeface="+mn-lt"/>
              </a:rPr>
              <a:t>, 574-631-7542).  Please do not contact the Office of Financial Aid directly.</a:t>
            </a:r>
          </a:p>
          <a:p>
            <a:pPr marL="914400" lvl="1" indent="-457200">
              <a:buFont typeface="+mj-lt"/>
              <a:buAutoNum type="arabi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763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5_lawschoo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Template_5_lawschool.thmx</Template>
  <TotalTime>8486</TotalTime>
  <Words>1347</Words>
  <Application>Microsoft Office PowerPoint</Application>
  <PresentationFormat>On-screen Show (4:3)</PresentationFormat>
  <Paragraphs>134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Georgia</vt:lpstr>
      <vt:lpstr>Times New Roman</vt:lpstr>
      <vt:lpstr>Wingdings</vt:lpstr>
      <vt:lpstr>Template_5_lawschool</vt:lpstr>
      <vt:lpstr>2018 Summer Federal Work-Study Program</vt:lpstr>
      <vt:lpstr>What is Federal Work-Study?</vt:lpstr>
      <vt:lpstr>What positions are eligible for FWS funding?</vt:lpstr>
      <vt:lpstr>Examples of eligible agencies</vt:lpstr>
      <vt:lpstr>Examples of ineligible agencies</vt:lpstr>
      <vt:lpstr>How do I apply for FWS funding?</vt:lpstr>
      <vt:lpstr>What else do I need to do?</vt:lpstr>
      <vt:lpstr>What happens after I submit my application?</vt:lpstr>
      <vt:lpstr>How will I know if I have been approved?</vt:lpstr>
      <vt:lpstr>Employment Paperwork</vt:lpstr>
      <vt:lpstr>What happens if I am not eligible for FWS funding?</vt:lpstr>
      <vt:lpstr>PowerPoint Presentation</vt:lpstr>
      <vt:lpstr>Hours Requirements</vt:lpstr>
      <vt:lpstr>FWS Payments</vt:lpstr>
      <vt:lpstr>Common FWS Conflicts</vt:lpstr>
      <vt:lpstr>Where can I find the FWS paperwork?</vt:lpstr>
      <vt:lpstr>PowerPoint Presentation</vt:lpstr>
    </vt:vector>
  </TitlesOfParts>
  <Company>Notre Dame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EastMac</dc:creator>
  <cp:lastModifiedBy>Vincent Versagli</cp:lastModifiedBy>
  <cp:revision>278</cp:revision>
  <cp:lastPrinted>2016-04-20T14:57:48Z</cp:lastPrinted>
  <dcterms:created xsi:type="dcterms:W3CDTF">2011-06-13T19:24:35Z</dcterms:created>
  <dcterms:modified xsi:type="dcterms:W3CDTF">2018-02-22T14:51:04Z</dcterms:modified>
</cp:coreProperties>
</file>